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2A6A7-3D96-F078-28CB-51B757A9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D202B0-9DCB-0F01-0913-9B3528CA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739A9-2A18-7E1A-8673-993D942A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B52DF1-5AFB-ACD5-C381-B37F060D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35CBDC-D1DE-0F39-18B6-E6A6E5BD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1DC3E-143F-9709-21ED-B14D04C5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669A66-847A-703B-D2D9-2F52444FE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19D3DA-8C60-1B69-F680-33B6123F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F20DB3-4448-D225-1C2B-8B4731CC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4F9503-DFD5-2BF1-91BA-A49A84D8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0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F4634D-91E1-0022-5FBD-FD70442E6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D011D6-427F-9F2F-C9D1-D4DEA6886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901036-ED94-7565-FB3D-D462D827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837DAF-66BF-7E77-8C8C-0703CE55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95B703-59FB-85B3-795E-61CBFE7F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D1838-8536-A011-BCC0-C9876213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2695F2-41D1-A5E3-0A05-5A0F7D33A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3FF372-7373-2B8D-7AF9-1AA655C2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4230E2-E811-3553-452F-810FE7BE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B7AC18-1FD3-D409-AAB4-C8BA2022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7C25B-890E-9505-4925-855C36DB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3591E4-1C60-2C15-0EB4-DDE1F6C56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C790DD-11D8-9A8F-0EDD-6A55BB51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D56A9B-6C08-65DF-2843-C81FB670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7BE92A-B1F0-DCA0-94C2-AA85944C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1FB6F-16E8-1F73-F6AA-A976FD7F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398AF-C269-BBBC-9494-5219679E1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1E395-82DD-0CAC-D5D7-4B17A33B8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076D68-7897-0A30-30B9-E0BDC9AF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BAE351-90FB-7A16-5895-316E5051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440D24-EE93-2D13-EF12-229C8F3F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86382-54D7-DE8D-ECCA-DA14EB7E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C987A0-FDF7-6E36-CF85-9B4978F73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94AAFC-5B42-1FA4-4B8B-CDB8F1635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E514B2-42C8-6B33-1C53-588ED7685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DD1C14-BFF0-3BB3-E49E-9DC23A88F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EEA70F-1A27-A157-D048-30052036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8557F3-8DE2-489C-DDBB-31297064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843777-2028-C2E2-1FD8-18E88F7F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5C587-8B79-DFFE-E3BE-7BEBF801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62230B-BC7E-CD45-11E5-7167456F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FE59E5-461F-ACBA-B360-0C92E054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135C2B-8588-F572-D2E9-7B21F4B4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F669F8-7022-BAE6-AD3D-73A91046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05B0A0-B3FC-EE67-DFBA-D975DC57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011E29-3FFF-5913-2031-3834E74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A7E05-D5DA-4AA2-409E-0B5A7F28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DE1A3-EEEB-D3A9-5E73-C4C76E997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9F5010-1D2E-2840-C235-6CB19E02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C75D55-055A-E05B-6FB3-D30D5C36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1900C5-FDD9-4663-BD17-4A984ACB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DBBDE6-2ABF-2791-36B6-8C413FDE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060B9-98E1-AE80-95F4-F09CF1A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769EF86-675D-F731-33B0-B25A142AF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DE4C8-D158-1DD9-5C40-C1D3AA05A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1F2FA1-BE70-5A00-766E-BF6826A5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A4CB7A-0685-4BD1-A9CF-0B8C1BDF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0CFA46-D30F-CEFD-75A7-C396860A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FE8CC4-0B09-64A9-B3D8-1598BB34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B6034A-A323-935E-4A52-162B43B7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60F763-C201-67F2-8514-2B4F48FE8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91CD-E3BC-4C72-858F-A1F8E9F15D7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B72D3B-9D03-7642-5833-0EA6DE35E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A62FB-DB2C-0CB8-70BD-1AF88CAAE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A1BF-ECCF-4ACD-8B7D-15D72CF87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7" y="69573"/>
            <a:ext cx="3425687" cy="34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4477579" y="427382"/>
            <a:ext cx="5307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Doel</a:t>
            </a:r>
          </a:p>
          <a:p>
            <a:r>
              <a:rPr lang="nl-NL" sz="3200" b="1" dirty="0"/>
              <a:t>Waarom</a:t>
            </a:r>
          </a:p>
          <a:p>
            <a:r>
              <a:rPr lang="nl-NL" sz="3200" b="1" dirty="0"/>
              <a:t>Hoe werkt het </a:t>
            </a:r>
          </a:p>
          <a:p>
            <a:r>
              <a:rPr lang="nl-NL" sz="3200" b="1" dirty="0"/>
              <a:t>Vragen en antwoorden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EE598E-5048-E58B-1657-629B4619E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05" y="4088524"/>
            <a:ext cx="4033226" cy="24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94422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2503002" y="149087"/>
            <a:ext cx="97569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3200" b="1" dirty="0"/>
              <a:t>Tot slot</a:t>
            </a:r>
          </a:p>
          <a:p>
            <a:r>
              <a:rPr lang="nl-NL" sz="2000" dirty="0"/>
              <a:t>Deze informatie over energie coöperaties is op hoofdlijnen gemaakt.</a:t>
            </a:r>
          </a:p>
          <a:p>
            <a:r>
              <a:rPr lang="nl-NL" sz="2000" dirty="0"/>
              <a:t>Gezamenlijke initiatieven op buurt/ wijk / dorp niveaus worden vanuit overheidswege goed gefaciliteerd. Er is geen verplichting voor deelname.  </a:t>
            </a:r>
          </a:p>
          <a:p>
            <a:r>
              <a:rPr lang="nl-NL" sz="2000" dirty="0"/>
              <a:t>Er zijn ook mogelijkheden tot het aansluiten bij andere initiatieven zoals Schoonoord.</a:t>
            </a:r>
          </a:p>
          <a:p>
            <a:r>
              <a:rPr lang="nl-NL" sz="2000" dirty="0"/>
              <a:t>Doel is wel om zo breed mogelijk lokaal voor iedereen een positieve bijdrage te kunnen leveren.</a:t>
            </a:r>
          </a:p>
          <a:p>
            <a:endParaRPr lang="nl-NL" sz="2000" dirty="0"/>
          </a:p>
          <a:p>
            <a:r>
              <a:rPr lang="nl-NL" sz="2000" dirty="0"/>
              <a:t>Wij zoeken mensen die dit initiatief zien zitten en ideeën hebben op energie gebied. Lokaal energie opwekken, en gebruiken. </a:t>
            </a:r>
          </a:p>
          <a:p>
            <a:r>
              <a:rPr lang="nl-NL" sz="2000" dirty="0"/>
              <a:t>Dit  op </a:t>
            </a:r>
            <a:r>
              <a:rPr lang="nl-NL" sz="2000" b="1" dirty="0"/>
              <a:t>haalbaarheid </a:t>
            </a:r>
            <a:r>
              <a:rPr lang="nl-NL" sz="2000" dirty="0"/>
              <a:t>checken voor een eigen energie coöperatie of aansluiten bij bijvoorbeeld Schoonoord. </a:t>
            </a:r>
          </a:p>
          <a:p>
            <a:r>
              <a:rPr lang="nl-NL" sz="2000" dirty="0"/>
              <a:t> </a:t>
            </a:r>
          </a:p>
          <a:p>
            <a:r>
              <a:rPr lang="nl-NL" sz="2000" dirty="0"/>
              <a:t> 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61A707B-91DE-C860-9294-45A9A240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630" y="169994"/>
            <a:ext cx="1762116" cy="23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2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3" y="59634"/>
            <a:ext cx="2564295" cy="25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3786809" y="332961"/>
            <a:ext cx="7608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Doel</a:t>
            </a:r>
          </a:p>
          <a:p>
            <a:r>
              <a:rPr lang="nl-NL" sz="2400" dirty="0"/>
              <a:t>Lokaal bevorderen van duurzame energie opwekking en deze betaalbaar lokaal te leveren. </a:t>
            </a:r>
          </a:p>
          <a:p>
            <a:r>
              <a:rPr lang="nl-NL" sz="2400" dirty="0"/>
              <a:t>Het bevorderen van energie besparing en verduurzamen. </a:t>
            </a:r>
          </a:p>
          <a:p>
            <a:endParaRPr lang="nl-NL" sz="2400" i="1" dirty="0"/>
          </a:p>
          <a:p>
            <a:r>
              <a:rPr lang="nl-NL" sz="2400" i="1" dirty="0"/>
              <a:t>Opbrengsten ten goede laten komen aan lokale initiatieven en de deelnemers.</a:t>
            </a:r>
          </a:p>
          <a:p>
            <a:r>
              <a:rPr lang="nl-NL" sz="2400" i="1" dirty="0"/>
              <a:t>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1284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8" y="109331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2857500" y="74544"/>
            <a:ext cx="865201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Waarom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Gezamenlijk sta je sterker.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Als energie coöperatie gelden andere regels voor opwekken en gebruik van het elektriciteit en gas netwerk. (energie leverancier)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Gezamenlijke Inkoop van bijv. PV panelen.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Verschillende stimuleringen en subsidie regelingen voor energie coöperaties.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Coöperatie interessante partij voor binnenhalen middelen voor investeringen.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Optimaliseren van lokale initiatieven en mogelijkheden.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Resultaten / winsten worden lokaal ingezet </a:t>
            </a:r>
          </a:p>
          <a:p>
            <a:endParaRPr lang="nl-NL" sz="2400" i="1" dirty="0">
              <a:solidFill>
                <a:srgbClr val="212121"/>
              </a:solidFill>
              <a:latin typeface="Calibri  "/>
            </a:endParaRPr>
          </a:p>
          <a:p>
            <a:r>
              <a:rPr lang="nl-NL" sz="2400" i="1" dirty="0">
                <a:solidFill>
                  <a:srgbClr val="212121"/>
                </a:solidFill>
                <a:latin typeface="Calibri  "/>
              </a:rPr>
              <a:t>D</a:t>
            </a:r>
            <a:r>
              <a:rPr lang="nl-NL" sz="2400" b="0" i="1" dirty="0">
                <a:solidFill>
                  <a:srgbClr val="212121"/>
                </a:solidFill>
                <a:effectLst/>
                <a:latin typeface="Calibri  "/>
              </a:rPr>
              <a:t>e wens om zelf te bepalen waar  energie vandaan komt en daarbij onafhankelijk te zijn van een (commerciële) leverancier.</a:t>
            </a:r>
            <a:endParaRPr lang="nl-NL" sz="2400" i="1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400" dirty="0"/>
          </a:p>
          <a:p>
            <a:endParaRPr lang="nl-NL" sz="2400" dirty="0"/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1257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ergiecoöperaties onmisbaar voor energietransitie - Nederland Opgewekt">
            <a:extLst>
              <a:ext uri="{FF2B5EF4-FFF2-40B4-BE49-F238E27FC236}">
                <a16:creationId xmlns:a16="http://schemas.microsoft.com/office/drawing/2014/main" id="{58830F6D-9B9C-EE86-DC5D-2A430A1A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21" y="1692880"/>
            <a:ext cx="9445456" cy="51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8011FE-D8CD-F0DA-0574-57B87805B5EF}"/>
              </a:ext>
            </a:extLst>
          </p:cNvPr>
          <p:cNvSpPr txBox="1"/>
          <p:nvPr/>
        </p:nvSpPr>
        <p:spPr>
          <a:xfrm>
            <a:off x="4025348" y="273633"/>
            <a:ext cx="70816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2000" dirty="0"/>
              <a:t>667 lokale energie coöperaties IN Nederland( 01-22)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Picture 2" descr="De Kiel – Drenthe">
            <a:extLst>
              <a:ext uri="{FF2B5EF4-FFF2-40B4-BE49-F238E27FC236}">
                <a16:creationId xmlns:a16="http://schemas.microsoft.com/office/drawing/2014/main" id="{90D4C206-612B-ADB7-4D94-6E851145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8" y="109331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7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0" y="104362"/>
            <a:ext cx="1977886" cy="19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2196549" y="243815"/>
            <a:ext cx="1009815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Hoe werkt het </a:t>
            </a:r>
            <a:r>
              <a:rPr lang="nl-NL" sz="2000" b="1" dirty="0"/>
              <a:t>(in het kort) </a:t>
            </a:r>
            <a:endParaRPr lang="nl-NL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Definiëren project initiatief (en).</a:t>
            </a:r>
          </a:p>
          <a:p>
            <a:r>
              <a:rPr lang="nl-NL" sz="2400" dirty="0"/>
              <a:t>	Bijvoorbeeld PV op beschikbare daken</a:t>
            </a:r>
          </a:p>
          <a:p>
            <a:r>
              <a:rPr lang="nl-NL" sz="2400" dirty="0"/>
              <a:t>	Of PV op beschikbare grote oppervlak voor PV.</a:t>
            </a:r>
          </a:p>
          <a:p>
            <a:r>
              <a:rPr lang="nl-NL" sz="2400" dirty="0"/>
              <a:t>	Of anders Biogas, warmte opwekken, warmte net, wind turbine etc.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 Uitwerking plan / initiatief.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400" dirty="0"/>
              <a:t>Bestuur samenstellen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nl-NL" sz="2000" dirty="0"/>
              <a:t>Initieel zijn dit vrijwilligers.  Veel vrije tijd in zitten.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nl-NL" sz="2000" dirty="0"/>
              <a:t>Bij omzet kan dit uitgroeien tot een betaalde functies.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400" dirty="0"/>
              <a:t>Opstellen statuten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400" dirty="0"/>
              <a:t>Is er voldoende deelname.  </a:t>
            </a:r>
            <a:r>
              <a:rPr lang="nl-NL" sz="2000" dirty="0"/>
              <a:t>(er is geen verplichting om mee te doen maar hoe meer leden des te breder het initiatief gedragen wordt. 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400" dirty="0"/>
              <a:t>Oprichting coöperatie Notaris, KVK etc. </a:t>
            </a:r>
            <a:r>
              <a:rPr lang="nl-NL" sz="2000" dirty="0"/>
              <a:t>(minimaal 2 personen nodig) </a:t>
            </a:r>
          </a:p>
          <a:p>
            <a:pPr lvl="1"/>
            <a:r>
              <a:rPr lang="nl-NL" sz="2400" dirty="0"/>
              <a:t>Aan de slag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 </a:t>
            </a:r>
          </a:p>
          <a:p>
            <a:pPr lvl="1"/>
            <a:endParaRPr lang="nl-NL" sz="2400" dirty="0"/>
          </a:p>
          <a:p>
            <a:pPr lvl="1"/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6CA904-DC36-D88C-E80F-0D8D9AB31B16}"/>
              </a:ext>
            </a:extLst>
          </p:cNvPr>
          <p:cNvSpPr txBox="1"/>
          <p:nvPr/>
        </p:nvSpPr>
        <p:spPr>
          <a:xfrm>
            <a:off x="778286" y="6306560"/>
            <a:ext cx="1166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1800" dirty="0"/>
              <a:t>Er zijn inmiddels rond de 667 lokale energie coöperaties ( 01-22) Veel ervaring wordt gedeeld.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6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8" y="109331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5000710" y="273633"/>
            <a:ext cx="61062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Hoe werkt het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Waarom</a:t>
            </a:r>
          </a:p>
          <a:p>
            <a:r>
              <a:rPr lang="nl-NL" sz="3200" dirty="0"/>
              <a:t>Hoe werkt het </a:t>
            </a:r>
          </a:p>
          <a:p>
            <a:r>
              <a:rPr lang="nl-NL" sz="3200" dirty="0"/>
              <a:t>Wat als</a:t>
            </a:r>
          </a:p>
        </p:txBody>
      </p:sp>
      <p:pic>
        <p:nvPicPr>
          <p:cNvPr id="2050" name="Picture 2" descr="Jouw belangenvereniging - Energie Samen">
            <a:extLst>
              <a:ext uri="{FF2B5EF4-FFF2-40B4-BE49-F238E27FC236}">
                <a16:creationId xmlns:a16="http://schemas.microsoft.com/office/drawing/2014/main" id="{FB4A89A1-DC1E-5014-F106-AA2B1C94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03" y="1717853"/>
            <a:ext cx="9341540" cy="51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8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94422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2717321" y="248784"/>
            <a:ext cx="951278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Vragen en antwoorden</a:t>
            </a:r>
          </a:p>
          <a:p>
            <a:r>
              <a:rPr lang="nl-NL" sz="2000" dirty="0"/>
              <a:t>Je werkt gezamenlijk bij elke beslissing overleg.</a:t>
            </a:r>
          </a:p>
          <a:p>
            <a:r>
              <a:rPr lang="nl-NL" sz="2000" dirty="0"/>
              <a:t>Alle winst wordt gedeeld met de leden. Maar kan ook gebruikt worden voor nieuwe initiatieven.</a:t>
            </a:r>
          </a:p>
          <a:p>
            <a:r>
              <a:rPr lang="nl-NL" sz="2000" dirty="0"/>
              <a:t>	Alles goed vastleggen in de statuten en beleidsuitvoering. </a:t>
            </a:r>
          </a:p>
          <a:p>
            <a:r>
              <a:rPr lang="nl-NL" sz="2000" dirty="0"/>
              <a:t>	Iedere verandering hierin alleen bij stemming alle leden. </a:t>
            </a:r>
          </a:p>
          <a:p>
            <a:r>
              <a:rPr lang="nl-NL" sz="2000" dirty="0"/>
              <a:t>Het kost tijd </a:t>
            </a:r>
          </a:p>
          <a:p>
            <a:r>
              <a:rPr lang="nl-NL" sz="2000" dirty="0"/>
              <a:t>Jaarlijkse rapportage verplichting</a:t>
            </a:r>
          </a:p>
          <a:p>
            <a:r>
              <a:rPr lang="nl-NL" sz="2000" dirty="0"/>
              <a:t>Er moet belasting worden betaald </a:t>
            </a:r>
          </a:p>
          <a:p>
            <a:endParaRPr lang="nl-NL" sz="2000" dirty="0"/>
          </a:p>
          <a:p>
            <a:r>
              <a:rPr lang="nl-NL" sz="2000" dirty="0"/>
              <a:t>Als de energie prijzen zakken zal de omzet / winst afnemen. </a:t>
            </a:r>
          </a:p>
          <a:p>
            <a:r>
              <a:rPr lang="nl-NL" sz="2000" dirty="0"/>
              <a:t>	Coöperatie werkt met door overheid vastgestelde tarieven. </a:t>
            </a:r>
          </a:p>
          <a:p>
            <a:r>
              <a:rPr lang="nl-NL" sz="2000" dirty="0"/>
              <a:t>	Overheid stimuleert deze vorm van samenwerking.</a:t>
            </a:r>
          </a:p>
          <a:p>
            <a:r>
              <a:rPr lang="nl-NL" sz="2000" dirty="0"/>
              <a:t>	Coöperatie kan wel sneller aanpassingen doorvoeren voor de leden.</a:t>
            </a:r>
          </a:p>
          <a:p>
            <a:endParaRPr lang="nl-NL" sz="2000" dirty="0"/>
          </a:p>
          <a:p>
            <a:r>
              <a:rPr lang="nl-NL" sz="2000" dirty="0"/>
              <a:t>Leden kunnen niet privé aansprakelijk worden gesteld in gevallen dat het niet goed gaat.</a:t>
            </a:r>
          </a:p>
          <a:p>
            <a:r>
              <a:rPr lang="nl-NL" sz="2000" dirty="0"/>
              <a:t>Risico is de inleg of investering. 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745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94422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2592454" y="-64264"/>
            <a:ext cx="97569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r>
              <a:rPr lang="nl-NL" sz="3200" b="1" dirty="0"/>
              <a:t>Risico’s</a:t>
            </a:r>
          </a:p>
          <a:p>
            <a:r>
              <a:rPr lang="nl-NL" sz="2000" dirty="0"/>
              <a:t>Bij goed beleid wat onder controle staat bij de leden minimaal.</a:t>
            </a:r>
          </a:p>
          <a:p>
            <a:r>
              <a:rPr lang="nl-NL" sz="2000" dirty="0"/>
              <a:t>Statuten</a:t>
            </a:r>
          </a:p>
          <a:p>
            <a:r>
              <a:rPr lang="nl-NL" sz="2000" dirty="0"/>
              <a:t>	1. Uitgesloten aansprakelijkheid UA</a:t>
            </a:r>
          </a:p>
          <a:p>
            <a:r>
              <a:rPr lang="nl-NL" sz="2000" dirty="0"/>
              <a:t>		De leden zijn niet aansprakelijk voor tekorten of schulden</a:t>
            </a:r>
          </a:p>
          <a:p>
            <a:r>
              <a:rPr lang="nl-NL" sz="2000" dirty="0"/>
              <a:t>		Maximaal de inleg van de leden</a:t>
            </a:r>
          </a:p>
          <a:p>
            <a:r>
              <a:rPr lang="nl-NL" sz="2000" dirty="0"/>
              <a:t>	2. Beperkt aansprakelijk BA</a:t>
            </a:r>
          </a:p>
          <a:p>
            <a:r>
              <a:rPr lang="nl-NL" sz="2000" dirty="0"/>
              <a:t>		De leden zijn aansprakelijk tot maximaal in de statuten vastgelegd bedrag </a:t>
            </a:r>
          </a:p>
          <a:p>
            <a:r>
              <a:rPr lang="nl-NL" sz="2000" dirty="0"/>
              <a:t>	3. Wettelijk aansprakelijk  WA</a:t>
            </a:r>
          </a:p>
          <a:p>
            <a:r>
              <a:rPr lang="nl-NL" sz="2000" dirty="0"/>
              <a:t>		De leden zijn elk voor een gelijk deel aansprakelijk</a:t>
            </a:r>
          </a:p>
          <a:p>
            <a:endParaRPr lang="nl-NL" sz="2000" dirty="0"/>
          </a:p>
          <a:p>
            <a:r>
              <a:rPr lang="nl-NL" sz="2000" dirty="0"/>
              <a:t>Persoonlijk niet behalve als er sprake is van onbehoorlijk bestuur. </a:t>
            </a:r>
          </a:p>
          <a:p>
            <a:endParaRPr lang="nl-NL" sz="2000" dirty="0"/>
          </a:p>
          <a:p>
            <a:r>
              <a:rPr lang="nl-NL" sz="2000" dirty="0"/>
              <a:t>Politiek</a:t>
            </a:r>
          </a:p>
          <a:p>
            <a:r>
              <a:rPr lang="nl-NL" sz="2000" dirty="0"/>
              <a:t>	Veranderen van regels </a:t>
            </a:r>
          </a:p>
          <a:p>
            <a:r>
              <a:rPr lang="nl-NL" sz="2000" dirty="0"/>
              <a:t>	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7147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iel – Drenthe">
            <a:extLst>
              <a:ext uri="{FF2B5EF4-FFF2-40B4-BE49-F238E27FC236}">
                <a16:creationId xmlns:a16="http://schemas.microsoft.com/office/drawing/2014/main" id="{64EE2461-17A5-961C-1683-690A2156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94422"/>
            <a:ext cx="23870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9FF32-9CB8-4D46-0B12-041F6BF3AB43}"/>
              </a:ext>
            </a:extLst>
          </p:cNvPr>
          <p:cNvSpPr txBox="1"/>
          <p:nvPr/>
        </p:nvSpPr>
        <p:spPr>
          <a:xfrm>
            <a:off x="2503002" y="149087"/>
            <a:ext cx="975691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Energie coöperatie De Kiel </a:t>
            </a:r>
          </a:p>
          <a:p>
            <a:endParaRPr lang="nl-NL" sz="3200" dirty="0"/>
          </a:p>
          <a:p>
            <a:endParaRPr lang="nl-NL" sz="2000" dirty="0"/>
          </a:p>
          <a:p>
            <a:r>
              <a:rPr lang="nl-NL" sz="3200" b="1" dirty="0"/>
              <a:t>Winst </a:t>
            </a:r>
          </a:p>
          <a:p>
            <a:r>
              <a:rPr lang="nl-NL" sz="2000" dirty="0"/>
              <a:t>2 delen</a:t>
            </a:r>
          </a:p>
          <a:p>
            <a:r>
              <a:rPr lang="nl-NL" sz="2000" dirty="0"/>
              <a:t>	1. Winst van de coöperatie zelf</a:t>
            </a:r>
          </a:p>
          <a:p>
            <a:r>
              <a:rPr lang="nl-NL" sz="2000" dirty="0"/>
              <a:t>	2. Winst die toe te schrijven is aan de inbreng van leden.</a:t>
            </a:r>
          </a:p>
          <a:p>
            <a:endParaRPr lang="nl-NL" sz="2000" dirty="0"/>
          </a:p>
          <a:p>
            <a:r>
              <a:rPr lang="nl-NL" sz="3200" b="1" dirty="0"/>
              <a:t>Belastingen </a:t>
            </a:r>
          </a:p>
          <a:p>
            <a:r>
              <a:rPr lang="nl-NL" sz="2000" dirty="0"/>
              <a:t>Winst coöperatie onder vennootschap belasting (VPB)</a:t>
            </a:r>
          </a:p>
          <a:p>
            <a:r>
              <a:rPr lang="nl-NL" sz="2000" dirty="0"/>
              <a:t>Winst uitgekeerd aan leden valt onder inkomsten belasting</a:t>
            </a:r>
          </a:p>
          <a:p>
            <a:r>
              <a:rPr lang="nl-NL" sz="2000" dirty="0"/>
              <a:t>	Is weer afhankelijk van je eigen situatie </a:t>
            </a:r>
          </a:p>
          <a:p>
            <a:endParaRPr lang="nl-NL" sz="2000" dirty="0"/>
          </a:p>
          <a:p>
            <a:r>
              <a:rPr lang="nl-NL" sz="2000" b="1" dirty="0"/>
              <a:t>Advies</a:t>
            </a:r>
          </a:p>
          <a:p>
            <a:r>
              <a:rPr lang="nl-NL" sz="2000" dirty="0"/>
              <a:t>Iemand met financiële / belasting kennis in de organisatie of verbonden aan de organisatie. </a:t>
            </a:r>
          </a:p>
          <a:p>
            <a:r>
              <a:rPr lang="nl-NL" sz="2000" dirty="0"/>
              <a:t> </a:t>
            </a:r>
          </a:p>
          <a:p>
            <a:r>
              <a:rPr lang="nl-NL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38141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712</Words>
  <Application>Microsoft Office PowerPoint</Application>
  <PresentationFormat>Breedbeeld</PresentationFormat>
  <Paragraphs>128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 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Lammert De Wit</dc:creator>
  <cp:lastModifiedBy>Lammert De Wit</cp:lastModifiedBy>
  <cp:revision>8</cp:revision>
  <dcterms:created xsi:type="dcterms:W3CDTF">2022-12-09T08:26:36Z</dcterms:created>
  <dcterms:modified xsi:type="dcterms:W3CDTF">2022-12-31T11:05:24Z</dcterms:modified>
</cp:coreProperties>
</file>